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45A73E-76E7-4943-8A10-CFDCB601ECE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75178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45A73E-76E7-4943-8A10-CFDCB601ECE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37813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45A73E-76E7-4943-8A10-CFDCB601ECE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34168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45A73E-76E7-4943-8A10-CFDCB601ECE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130087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45A73E-76E7-4943-8A10-CFDCB601ECE7}" type="datetimeFigureOut">
              <a:rPr lang="en-US" smtClean="0"/>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82429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5A73E-76E7-4943-8A10-CFDCB601ECE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22419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45A73E-76E7-4943-8A10-CFDCB601ECE7}" type="datetimeFigureOut">
              <a:rPr lang="en-US" smtClean="0"/>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1924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45A73E-76E7-4943-8A10-CFDCB601ECE7}" type="datetimeFigureOut">
              <a:rPr lang="en-US" smtClean="0"/>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104724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5A73E-76E7-4943-8A10-CFDCB601ECE7}" type="datetimeFigureOut">
              <a:rPr lang="en-US" smtClean="0"/>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13547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45A73E-76E7-4943-8A10-CFDCB601ECE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75905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45A73E-76E7-4943-8A10-CFDCB601ECE7}" type="datetimeFigureOut">
              <a:rPr lang="en-US" smtClean="0"/>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58DDA-D9E6-42C0-8488-5688440805F2}" type="slidenum">
              <a:rPr lang="en-US" smtClean="0"/>
              <a:t>‹#›</a:t>
            </a:fld>
            <a:endParaRPr lang="en-US"/>
          </a:p>
        </p:txBody>
      </p:sp>
    </p:spTree>
    <p:extLst>
      <p:ext uri="{BB962C8B-B14F-4D97-AF65-F5344CB8AC3E}">
        <p14:creationId xmlns:p14="http://schemas.microsoft.com/office/powerpoint/2010/main" val="371684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5A73E-76E7-4943-8A10-CFDCB601ECE7}" type="datetimeFigureOut">
              <a:rPr lang="en-US" smtClean="0"/>
              <a:t>10/8/2022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58DDA-D9E6-42C0-8488-5688440805F2}" type="slidenum">
              <a:rPr lang="en-US" smtClean="0"/>
              <a:t>‹#›</a:t>
            </a:fld>
            <a:endParaRPr lang="en-US"/>
          </a:p>
        </p:txBody>
      </p:sp>
    </p:spTree>
    <p:extLst>
      <p:ext uri="{BB962C8B-B14F-4D97-AF65-F5344CB8AC3E}">
        <p14:creationId xmlns:p14="http://schemas.microsoft.com/office/powerpoint/2010/main" val="403407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0364"/>
            <a:ext cx="9144000" cy="1122218"/>
          </a:xfrm>
        </p:spPr>
        <p:style>
          <a:lnRef idx="2">
            <a:schemeClr val="accent1"/>
          </a:lnRef>
          <a:fillRef idx="1">
            <a:schemeClr val="lt1"/>
          </a:fillRef>
          <a:effectRef idx="0">
            <a:schemeClr val="accent1"/>
          </a:effectRef>
          <a:fontRef idx="minor">
            <a:schemeClr val="dk1"/>
          </a:fontRef>
        </p:style>
        <p:txBody>
          <a:bodyPr>
            <a:normAutofit/>
          </a:bodyPr>
          <a:lstStyle/>
          <a:p>
            <a:r>
              <a:rPr lang="en-US" sz="6600" dirty="0">
                <a:latin typeface="Times New Roman" panose="02020603050405020304" pitchFamily="18" charset="0"/>
                <a:cs typeface="Times New Roman" panose="02020603050405020304" pitchFamily="18" charset="0"/>
              </a:rPr>
              <a:t>Respiratory System</a:t>
            </a:r>
          </a:p>
        </p:txBody>
      </p:sp>
      <p:sp>
        <p:nvSpPr>
          <p:cNvPr id="3" name="Subtitle 2"/>
          <p:cNvSpPr>
            <a:spLocks noGrp="1"/>
          </p:cNvSpPr>
          <p:nvPr>
            <p:ph type="subTitle" idx="1"/>
          </p:nvPr>
        </p:nvSpPr>
        <p:spPr>
          <a:xfrm>
            <a:off x="1524000" y="3602038"/>
            <a:ext cx="9144000" cy="1136217"/>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a:latin typeface="Times New Roman" panose="02020603050405020304" pitchFamily="18" charset="0"/>
                <a:cs typeface="Times New Roman" panose="02020603050405020304" pitchFamily="18" charset="0"/>
              </a:rPr>
              <a:t>Prepared by </a:t>
            </a:r>
          </a:p>
          <a:p>
            <a:r>
              <a:rPr lang="en-US" sz="3600" dirty="0">
                <a:latin typeface="Times New Roman" panose="02020603050405020304" pitchFamily="18" charset="0"/>
                <a:cs typeface="Times New Roman" panose="02020603050405020304" pitchFamily="18" charset="0"/>
              </a:rPr>
              <a:t>Ali Malik Tiryag</a:t>
            </a:r>
          </a:p>
        </p:txBody>
      </p:sp>
    </p:spTree>
    <p:extLst>
      <p:ext uri="{BB962C8B-B14F-4D97-AF65-F5344CB8AC3E}">
        <p14:creationId xmlns:p14="http://schemas.microsoft.com/office/powerpoint/2010/main" val="353585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60218"/>
            <a:ext cx="11513127" cy="6109855"/>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sz="3100" b="1" dirty="0">
                <a:solidFill>
                  <a:srgbClr val="FF0000"/>
                </a:solidFill>
                <a:latin typeface="Times New Roman" panose="02020603050405020304" pitchFamily="18" charset="0"/>
                <a:cs typeface="Times New Roman" panose="02020603050405020304" pitchFamily="18" charset="0"/>
              </a:rPr>
              <a:t>3- Sputum Production</a:t>
            </a:r>
            <a:r>
              <a:rPr lang="en-US" sz="3100" dirty="0">
                <a:solidFill>
                  <a:srgbClr val="FF0000"/>
                </a:solidFill>
                <a:latin typeface="Times New Roman" panose="02020603050405020304" pitchFamily="18" charset="0"/>
                <a:cs typeface="Times New Roman" panose="02020603050405020304" pitchFamily="18" charset="0"/>
              </a:rPr>
              <a:t> </a:t>
            </a:r>
          </a:p>
          <a:p>
            <a:pPr marL="0" indent="0">
              <a:lnSpc>
                <a:spcPct val="150000"/>
              </a:lnSpc>
              <a:buNone/>
            </a:pPr>
            <a:r>
              <a:rPr lang="en-US" sz="3100" dirty="0">
                <a:latin typeface="Times New Roman" panose="02020603050405020304" pitchFamily="18" charset="0"/>
                <a:cs typeface="Times New Roman" panose="02020603050405020304" pitchFamily="18" charset="0"/>
              </a:rPr>
              <a:t>Sputum production is the reaction of the lungs to any constantly recurring irritant and often results from persistent coughing. It may also be associated with a nasal discharge. The nature of the sputum is often indicative of its cause. A profuse amount of purulent sputum (thick and yellow, green, or rust colored) or a change in color of the sputum is a common sign of a bacterial infection. Thin, mucoid sputum frequently results from viral bronchitis.   A gradual increase of sputum over time may occur with chronic bronchitis or bronchiectasis. Pink-tinged mucoid sputum suggests a lung tumor. Profuse, frothy, pink material, often welling up into the throat, may indicate pulmonary edema. Foul-smelling sputum and bad breath point to the presence of a lung abscess, bronchiectasis, or an infection caused by fusospirochetal or other anaerobic organisms. </a:t>
            </a:r>
            <a:br>
              <a:rPr lang="en-US" sz="3100" dirty="0">
                <a:latin typeface="Times New Roman" panose="02020603050405020304" pitchFamily="18" charset="0"/>
                <a:cs typeface="Times New Roman" panose="02020603050405020304" pitchFamily="18" charset="0"/>
              </a:rPr>
            </a:b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28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7" y="360218"/>
            <a:ext cx="11208327" cy="6303818"/>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8600" b="1" dirty="0">
                <a:solidFill>
                  <a:srgbClr val="FF0000"/>
                </a:solidFill>
                <a:latin typeface="Times New Roman" panose="02020603050405020304" pitchFamily="18" charset="0"/>
                <a:cs typeface="Times New Roman" panose="02020603050405020304" pitchFamily="18" charset="0"/>
              </a:rPr>
              <a:t>4- </a:t>
            </a:r>
            <a:r>
              <a:rPr lang="en-US" sz="8600" b="1" dirty="0">
                <a:solidFill>
                  <a:srgbClr val="FF0000"/>
                </a:solidFill>
              </a:rPr>
              <a:t>Chest Pain</a:t>
            </a:r>
          </a:p>
          <a:p>
            <a:pPr marL="0" indent="0">
              <a:lnSpc>
                <a:spcPct val="220000"/>
              </a:lnSpc>
              <a:buNone/>
            </a:pPr>
            <a:r>
              <a:rPr lang="en-US" sz="9600" dirty="0">
                <a:latin typeface="Times New Roman" panose="02020603050405020304" pitchFamily="18" charset="0"/>
                <a:cs typeface="Times New Roman" panose="02020603050405020304" pitchFamily="18" charset="0"/>
              </a:rPr>
              <a:t>Chest pain or discomfort may be associated with pulmonary, cardiac, gastrointestinal, or musculoskeletal disease or anxiety. Chest pain associated with pulmonary conditions may be sharp, stabbing, and intermittent, or it may be dull, aching, and persistent. The pain usually is felt on the side where the pathologic process is located, although it may be referred elsewhere—for example, to the neck, back, or abdomen. Chest pain may occur with pneumonia, pulmonary infarction, or pleurisy, or as a late symptom of bronchogenic carcinoma. In carcinoma, the pain may be dull and persistent because the cancer has invaded the chest wall, mediastinum, or spine. </a:t>
            </a:r>
            <a:br>
              <a:rPr lang="en-US" sz="96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b="1" dirty="0">
                <a:solidFill>
                  <a:srgbClr val="FF0000"/>
                </a:solidFill>
              </a:rPr>
              <a:t> </a:t>
            </a:r>
          </a:p>
          <a:p>
            <a:pPr marL="0" indent="0">
              <a:buNone/>
            </a:pP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16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304800"/>
            <a:ext cx="11679382" cy="6109855"/>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150000"/>
              </a:lnSpc>
              <a:buNone/>
            </a:pPr>
            <a:r>
              <a:rPr lang="en-US" dirty="0">
                <a:latin typeface="Times New Roman" panose="02020603050405020304" pitchFamily="18" charset="0"/>
                <a:cs typeface="Times New Roman" panose="02020603050405020304" pitchFamily="18" charset="0"/>
              </a:rPr>
              <a:t>the parietal pleura have a rich supply of sensory nerves that are stimulated by inflammation and stretching of the membrane. Pleuritic pain from irritation of the parietal pleura is sharp and seems to “catch” on inspiration; patients often describe it as being “like the stabbing of a knife.” Patients are more comfortable when they lay on the affected side because this position splints the chest wall, limits expansion and contraction of the lung, and reduces the friction between the injured or diseased pleurae on that side. Pain associated with cough may be reduced manually by splinting the rib cage.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3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290945"/>
            <a:ext cx="11582400" cy="609600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9600" b="1" dirty="0">
                <a:solidFill>
                  <a:srgbClr val="FF0000"/>
                </a:solidFill>
                <a:latin typeface="Times New Roman" panose="02020603050405020304" pitchFamily="18" charset="0"/>
                <a:cs typeface="Times New Roman" panose="02020603050405020304" pitchFamily="18" charset="0"/>
              </a:rPr>
              <a:t>5- Wheezing</a:t>
            </a:r>
          </a:p>
          <a:p>
            <a:pPr marL="0" indent="0">
              <a:lnSpc>
                <a:spcPct val="150000"/>
              </a:lnSpc>
              <a:buNone/>
            </a:pPr>
            <a:r>
              <a:rPr lang="en-US" sz="9600" dirty="0">
                <a:latin typeface="Times New Roman" panose="02020603050405020304" pitchFamily="18" charset="0"/>
                <a:cs typeface="Times New Roman" panose="02020603050405020304" pitchFamily="18" charset="0"/>
              </a:rPr>
              <a:t>Wheezing is a high-pitched, musical sound heard on either expiration (asthma) or inspiration (bronchitis). It is often the major finding in a patient with bronchoconstriction or airway narrowing. Rhonchi are low-pitched continuous sounds heard over the lungs in partial airway obstruction. Depending on their location and severity, these sounds may be heard with or without a stethoscope. </a:t>
            </a:r>
          </a:p>
          <a:p>
            <a:pPr marL="0" indent="0">
              <a:lnSpc>
                <a:spcPct val="150000"/>
              </a:lnSpc>
              <a:buNone/>
            </a:pPr>
            <a:r>
              <a:rPr lang="en-US" sz="9600" b="1" dirty="0">
                <a:solidFill>
                  <a:srgbClr val="FF0000"/>
                </a:solidFill>
                <a:latin typeface="Times New Roman" panose="02020603050405020304" pitchFamily="18" charset="0"/>
                <a:cs typeface="Times New Roman" panose="02020603050405020304" pitchFamily="18" charset="0"/>
              </a:rPr>
              <a:t>6- Hemoptysis</a:t>
            </a:r>
            <a:r>
              <a:rPr lang="en-US" sz="9600" dirty="0">
                <a:solidFill>
                  <a:srgbClr val="FF0000"/>
                </a:solidFill>
                <a:latin typeface="Times New Roman" panose="02020603050405020304" pitchFamily="18" charset="0"/>
                <a:cs typeface="Times New Roman" panose="02020603050405020304" pitchFamily="18" charset="0"/>
              </a:rPr>
              <a:t> </a:t>
            </a:r>
          </a:p>
          <a:p>
            <a:pPr marL="0" indent="0">
              <a:lnSpc>
                <a:spcPct val="150000"/>
              </a:lnSpc>
              <a:buNone/>
            </a:pPr>
            <a:r>
              <a:rPr lang="en-US" sz="9600" b="1" dirty="0">
                <a:latin typeface="Times New Roman" panose="02020603050405020304" pitchFamily="18" charset="0"/>
                <a:cs typeface="Times New Roman" panose="02020603050405020304" pitchFamily="18" charset="0"/>
              </a:rPr>
              <a:t>Hemoptysis </a:t>
            </a:r>
            <a:r>
              <a:rPr lang="en-US" sz="9600" dirty="0">
                <a:latin typeface="Times New Roman" panose="02020603050405020304" pitchFamily="18" charset="0"/>
                <a:cs typeface="Times New Roman" panose="02020603050405020304" pitchFamily="18" charset="0"/>
              </a:rPr>
              <a:t>is the expectoration of blood from the respiratory tract. It can present as small to moderate blood-stained sputum to a large hemorrhage and always warrants further investigation. The onset of hemoptysis is usually sudden, and it may be intermittent or continuous. </a:t>
            </a:r>
            <a:br>
              <a:rPr lang="en-US" sz="9600" dirty="0">
                <a:latin typeface="Times New Roman" panose="02020603050405020304" pitchFamily="18" charset="0"/>
                <a:cs typeface="Times New Roman" panose="02020603050405020304" pitchFamily="18" charset="0"/>
              </a:rPr>
            </a:br>
            <a:br>
              <a:rPr lang="en-US" sz="9600" dirty="0"/>
            </a:br>
            <a:br>
              <a:rPr lang="en-US" sz="2400" dirty="0"/>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34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3" y="401782"/>
            <a:ext cx="11554690" cy="619298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nSpc>
                <a:spcPct val="150000"/>
              </a:lnSpc>
              <a:buNone/>
            </a:pPr>
            <a:r>
              <a:rPr lang="en-US" sz="9600" dirty="0">
                <a:latin typeface="Times New Roman" panose="02020603050405020304" pitchFamily="18" charset="0"/>
                <a:cs typeface="Times New Roman" panose="02020603050405020304" pitchFamily="18" charset="0"/>
              </a:rPr>
              <a:t>The most common causes are: Pulmonary infection, Carcinoma of the lung, Abnormalities of the heart or blood vessels, Pulmonary artery or vein abnormalities, PE or infarction. Potential sources of bleeding include the gums, nasopharynx, lungs, or stomach. </a:t>
            </a:r>
          </a:p>
          <a:p>
            <a:pPr>
              <a:lnSpc>
                <a:spcPct val="150000"/>
              </a:lnSpc>
            </a:pPr>
            <a:r>
              <a:rPr lang="en-US" sz="9600" dirty="0">
                <a:latin typeface="Times New Roman" panose="02020603050405020304" pitchFamily="18" charset="0"/>
                <a:cs typeface="Times New Roman" panose="02020603050405020304" pitchFamily="18" charset="0"/>
              </a:rPr>
              <a:t>Bloody sputum from the nose or the nasopharynx is usually preceded by considerable sniffing, with blood possibly appearing in the nose.</a:t>
            </a:r>
          </a:p>
          <a:p>
            <a:pPr>
              <a:lnSpc>
                <a:spcPct val="150000"/>
              </a:lnSpc>
            </a:pPr>
            <a:r>
              <a:rPr lang="en-US" sz="9600" dirty="0">
                <a:latin typeface="Times New Roman" panose="02020603050405020304" pitchFamily="18" charset="0"/>
                <a:cs typeface="Times New Roman" panose="02020603050405020304" pitchFamily="18" charset="0"/>
              </a:rPr>
              <a:t>Blood from the lung is usually bright red, frothy, and mixed with sputum. Initial symptoms include a tickling sensation in the throat, a salty taste, a burning or bubbling sensation in the chest, and perhaps chest pain, in which case, the patient tends to splint the bleeding side. This blood has an alkaline pH (greater than 7). </a:t>
            </a:r>
          </a:p>
          <a:p>
            <a:pPr>
              <a:lnSpc>
                <a:spcPct val="150000"/>
              </a:lnSpc>
            </a:pPr>
            <a:r>
              <a:rPr lang="en-US" sz="9600" dirty="0">
                <a:latin typeface="Times New Roman" panose="02020603050405020304" pitchFamily="18" charset="0"/>
                <a:cs typeface="Times New Roman" panose="02020603050405020304" pitchFamily="18" charset="0"/>
              </a:rPr>
              <a:t>Blood from the stomach is vomited rather than expectorated, may be mixed with food, and is usually much darker and often referred to as “coffee ground emesis.” This blood has an acid pH (less than 7).</a:t>
            </a:r>
            <a:br>
              <a:rPr lang="en-US" sz="14400" dirty="0">
                <a:latin typeface="Times New Roman" panose="02020603050405020304" pitchFamily="18" charset="0"/>
                <a:cs typeface="Times New Roman" panose="02020603050405020304" pitchFamily="18" charset="0"/>
              </a:rPr>
            </a:br>
            <a:br>
              <a:rPr lang="en-US" dirty="0"/>
            </a:br>
            <a:endParaRPr lang="en-US" dirty="0"/>
          </a:p>
        </p:txBody>
      </p:sp>
    </p:spTree>
    <p:extLst>
      <p:ext uri="{BB962C8B-B14F-4D97-AF65-F5344CB8AC3E}">
        <p14:creationId xmlns:p14="http://schemas.microsoft.com/office/powerpoint/2010/main" val="55317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2482511726"/>
                  </p:ext>
                </p:extLst>
              </p:nvPr>
            </p:nvGraphicFramePr>
            <p:xfrm>
              <a:off x="415925" y="928253"/>
              <a:ext cx="10889384" cy="4906820"/>
            </p:xfrm>
            <a:graphic>
              <a:graphicData uri="http://schemas.openxmlformats.org/drawingml/2006/table">
                <a:tbl>
                  <a:tblPr firstRow="1" bandRow="1"/>
                  <a:tblGrid>
                    <a:gridCol w="5444692">
                      <a:extLst>
                        <a:ext uri="{9D8B030D-6E8A-4147-A177-3AD203B41FA5}">
                          <a16:colId xmlns:a16="http://schemas.microsoft.com/office/drawing/2014/main" val="3681382577"/>
                        </a:ext>
                      </a:extLst>
                    </a:gridCol>
                    <a:gridCol w="5444692">
                      <a:extLst>
                        <a:ext uri="{9D8B030D-6E8A-4147-A177-3AD203B41FA5}">
                          <a16:colId xmlns:a16="http://schemas.microsoft.com/office/drawing/2014/main" val="2235559883"/>
                        </a:ext>
                      </a:extLst>
                    </a:gridCol>
                  </a:tblGrid>
                  <a:tr h="981364">
                    <a:tc>
                      <a:txBody>
                        <a:bodyPr/>
                        <a:lstStyle/>
                        <a:p>
                          <a:pPr algn="ctr"/>
                          <a:r>
                            <a:rPr lang="en-US" sz="4000" dirty="0">
                              <a:latin typeface="Times New Roman" panose="02020603050405020304" pitchFamily="18" charset="0"/>
                              <a:cs typeface="Times New Roman" panose="02020603050405020304" pitchFamily="18" charset="0"/>
                            </a:rPr>
                            <a:t>PH</a:t>
                          </a:r>
                        </a:p>
                      </a:txBody>
                      <a:tcPr/>
                    </a:tc>
                    <a:tc>
                      <a:txBody>
                        <a:bodyPr/>
                        <a:lstStyle/>
                        <a:p>
                          <a:pPr algn="ctr"/>
                          <a:r>
                            <a:rPr lang="en-US" sz="4000" dirty="0">
                              <a:latin typeface="Times New Roman" panose="02020603050405020304" pitchFamily="18" charset="0"/>
                              <a:cs typeface="Times New Roman" panose="02020603050405020304" pitchFamily="18" charset="0"/>
                            </a:rPr>
                            <a:t>7.35 – 7.45</a:t>
                          </a:r>
                        </a:p>
                      </a:txBody>
                      <a:tcPr/>
                    </a:tc>
                    <a:extLst>
                      <a:ext uri="{0D108BD9-81ED-4DB2-BD59-A6C34878D82A}">
                        <a16:rowId xmlns:a16="http://schemas.microsoft.com/office/drawing/2014/main" val="3950711088"/>
                      </a:ext>
                    </a:extLst>
                  </a:tr>
                  <a:tr h="981364">
                    <a:tc>
                      <a:txBody>
                        <a:bodyPr/>
                        <a:lstStyle/>
                        <a:p>
                          <a:pPr algn="ctr"/>
                          <a:r>
                            <a:rPr lang="en-US" sz="4000" dirty="0">
                              <a:latin typeface="Times New Roman" panose="02020603050405020304" pitchFamily="18" charset="0"/>
                              <a:cs typeface="Times New Roman" panose="02020603050405020304" pitchFamily="18" charset="0"/>
                            </a:rPr>
                            <a:t>PCO</a:t>
                          </a:r>
                          <a:r>
                            <a:rPr lang="en-US" sz="2000" dirty="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a:latin typeface="Times New Roman" panose="02020603050405020304" pitchFamily="18" charset="0"/>
                              <a:cs typeface="Times New Roman" panose="02020603050405020304" pitchFamily="18" charset="0"/>
                            </a:rPr>
                            <a:t>35 – 45</a:t>
                          </a:r>
                          <a:r>
                            <a:rPr lang="en-US" sz="4000" baseline="0" dirty="0">
                              <a:latin typeface="Times New Roman" panose="02020603050405020304" pitchFamily="18" charset="0"/>
                              <a:cs typeface="Times New Roman" panose="02020603050405020304" pitchFamily="18" charset="0"/>
                            </a:rPr>
                            <a:t>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2186221"/>
                      </a:ext>
                    </a:extLst>
                  </a:tr>
                  <a:tr h="981364">
                    <a:tc>
                      <a:txBody>
                        <a:bodyPr/>
                        <a:lstStyle/>
                        <a:p>
                          <a:pPr algn="ctr"/>
                          <a:r>
                            <a:rPr lang="en-US" sz="4000" dirty="0">
                              <a:latin typeface="Times New Roman" panose="02020603050405020304" pitchFamily="18" charset="0"/>
                              <a:cs typeface="Times New Roman" panose="02020603050405020304" pitchFamily="18" charset="0"/>
                            </a:rPr>
                            <a:t>PO</a:t>
                          </a:r>
                          <a:r>
                            <a:rPr lang="en-US" sz="2000" dirty="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a:latin typeface="Times New Roman" panose="02020603050405020304" pitchFamily="18" charset="0"/>
                              <a:cs typeface="Times New Roman" panose="02020603050405020304" pitchFamily="18" charset="0"/>
                            </a:rPr>
                            <a:t>75 – 100 mmHg</a:t>
                          </a:r>
                        </a:p>
                      </a:txBody>
                      <a:tcPr/>
                    </a:tc>
                    <a:extLst>
                      <a:ext uri="{0D108BD9-81ED-4DB2-BD59-A6C34878D82A}">
                        <a16:rowId xmlns:a16="http://schemas.microsoft.com/office/drawing/2014/main" val="2527558833"/>
                      </a:ext>
                    </a:extLst>
                  </a:tr>
                  <a:tr h="981364">
                    <a:tc>
                      <a:txBody>
                        <a:bodyPr/>
                        <a:lstStyle/>
                        <a:p>
                          <a:pPr algn="ctr"/>
                          <a:r>
                            <a:rPr lang="en-US" sz="4000" dirty="0">
                              <a:latin typeface="Times New Roman" panose="02020603050405020304" pitchFamily="18" charset="0"/>
                              <a:cs typeface="Times New Roman" panose="02020603050405020304" pitchFamily="18" charset="0"/>
                            </a:rPr>
                            <a:t>HCO</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3</m:t>
                                  </m:r>
                                </m:e>
                                <m:sup>
                                  <m:r>
                                    <a:rPr lang="en-US" sz="2000" b="0" i="1" smtClean="0">
                                      <a:latin typeface="Cambria Math" panose="02040503050406030204" pitchFamily="18" charset="0"/>
                                      <a:cs typeface="Times New Roman" panose="02020603050405020304" pitchFamily="18" charset="0"/>
                                    </a:rPr>
                                    <m:t>−</m:t>
                                  </m:r>
                                </m:sup>
                              </m:sSup>
                            </m:oMath>
                          </a14:m>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a:latin typeface="Times New Roman" panose="02020603050405020304" pitchFamily="18" charset="0"/>
                              <a:cs typeface="Times New Roman" panose="02020603050405020304" pitchFamily="18" charset="0"/>
                            </a:rPr>
                            <a:t>22 – 26 mEq/L</a:t>
                          </a:r>
                        </a:p>
                      </a:txBody>
                      <a:tcPr/>
                    </a:tc>
                    <a:extLst>
                      <a:ext uri="{0D108BD9-81ED-4DB2-BD59-A6C34878D82A}">
                        <a16:rowId xmlns:a16="http://schemas.microsoft.com/office/drawing/2014/main" val="3397003833"/>
                      </a:ext>
                    </a:extLst>
                  </a:tr>
                  <a:tr h="981364">
                    <a:tc>
                      <a:txBody>
                        <a:bodyPr/>
                        <a:lstStyle/>
                        <a:p>
                          <a:pPr algn="ctr"/>
                          <a:r>
                            <a:rPr lang="en-US" sz="4000" dirty="0">
                              <a:latin typeface="Times New Roman" panose="02020603050405020304" pitchFamily="18" charset="0"/>
                              <a:cs typeface="Times New Roman" panose="02020603050405020304" pitchFamily="18" charset="0"/>
                            </a:rPr>
                            <a:t>SaO</a:t>
                          </a:r>
                          <a:r>
                            <a:rPr lang="en-US" sz="2000" dirty="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a:latin typeface="Times New Roman" panose="02020603050405020304" pitchFamily="18" charset="0"/>
                              <a:cs typeface="Times New Roman" panose="02020603050405020304" pitchFamily="18" charset="0"/>
                            </a:rPr>
                            <a:t>Greater than 95%</a:t>
                          </a:r>
                        </a:p>
                      </a:txBody>
                      <a:tcPr/>
                    </a:tc>
                    <a:extLst>
                      <a:ext uri="{0D108BD9-81ED-4DB2-BD59-A6C34878D82A}">
                        <a16:rowId xmlns:a16="http://schemas.microsoft.com/office/drawing/2014/main" val="3263757738"/>
                      </a:ext>
                    </a:extLst>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p14="http://schemas.microsoft.com/office/powerpoint/2010/main" val="2482511726"/>
                  </p:ext>
                </p:extLst>
              </p:nvPr>
            </p:nvGraphicFramePr>
            <p:xfrm>
              <a:off x="415925" y="928253"/>
              <a:ext cx="10889384" cy="4906820"/>
            </p:xfrm>
            <a:graphic>
              <a:graphicData uri="http://schemas.openxmlformats.org/drawingml/2006/table">
                <a:tbl>
                  <a:tblPr firstRow="1" bandRow="1"/>
                  <a:tblGrid>
                    <a:gridCol w="5444692">
                      <a:extLst>
                        <a:ext uri="{9D8B030D-6E8A-4147-A177-3AD203B41FA5}">
                          <a16:colId xmlns:a16="http://schemas.microsoft.com/office/drawing/2014/main" val="3681382577"/>
                        </a:ext>
                      </a:extLst>
                    </a:gridCol>
                    <a:gridCol w="5444692">
                      <a:extLst>
                        <a:ext uri="{9D8B030D-6E8A-4147-A177-3AD203B41FA5}">
                          <a16:colId xmlns:a16="http://schemas.microsoft.com/office/drawing/2014/main" val="2235559883"/>
                        </a:ext>
                      </a:extLst>
                    </a:gridCol>
                  </a:tblGrid>
                  <a:tr h="981364">
                    <a:tc>
                      <a:txBody>
                        <a:bodyPr/>
                        <a:lstStyle/>
                        <a:p>
                          <a:pPr algn="ctr"/>
                          <a:r>
                            <a:rPr lang="en-US" sz="4000" dirty="0" smtClean="0">
                              <a:latin typeface="Times New Roman" panose="02020603050405020304" pitchFamily="18" charset="0"/>
                              <a:cs typeface="Times New Roman" panose="02020603050405020304" pitchFamily="18" charset="0"/>
                            </a:rPr>
                            <a:t>PH</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7.35 – 7.45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0711088"/>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PCO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35 – 45</a:t>
                          </a:r>
                          <a:r>
                            <a:rPr lang="en-US" sz="4000" baseline="0" dirty="0" smtClean="0">
                              <a:latin typeface="Times New Roman" panose="02020603050405020304" pitchFamily="18" charset="0"/>
                              <a:cs typeface="Times New Roman" panose="02020603050405020304" pitchFamily="18" charset="0"/>
                            </a:rPr>
                            <a:t>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2186221"/>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PO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75 – 100 mmHg</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27558833"/>
                      </a:ext>
                    </a:extLst>
                  </a:tr>
                  <a:tr h="981364">
                    <a:tc>
                      <a:txBody>
                        <a:bodyPr/>
                        <a:lstStyle/>
                        <a:p>
                          <a:endParaRPr lang="en-US"/>
                        </a:p>
                      </a:txBody>
                      <a:tcPr>
                        <a:blipFill>
                          <a:blip r:embed="rId2"/>
                          <a:stretch>
                            <a:fillRect l="-112" t="-311801" r="-100112" b="-101242"/>
                          </a:stretch>
                        </a:blipFill>
                      </a:tcPr>
                    </a:tc>
                    <a:tc>
                      <a:txBody>
                        <a:bodyPr/>
                        <a:lstStyle/>
                        <a:p>
                          <a:pPr algn="ctr"/>
                          <a:r>
                            <a:rPr lang="en-US" sz="4000" dirty="0" smtClean="0">
                              <a:latin typeface="Times New Roman" panose="02020603050405020304" pitchFamily="18" charset="0"/>
                              <a:cs typeface="Times New Roman" panose="02020603050405020304" pitchFamily="18" charset="0"/>
                            </a:rPr>
                            <a:t>22 – 26 mEq/L</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7003833"/>
                      </a:ext>
                    </a:extLst>
                  </a:tr>
                  <a:tr h="981364">
                    <a:tc>
                      <a:txBody>
                        <a:bodyPr/>
                        <a:lstStyle/>
                        <a:p>
                          <a:pPr algn="ctr"/>
                          <a:r>
                            <a:rPr lang="en-US" sz="4000" dirty="0" smtClean="0">
                              <a:latin typeface="Times New Roman" panose="02020603050405020304" pitchFamily="18" charset="0"/>
                              <a:cs typeface="Times New Roman" panose="02020603050405020304" pitchFamily="18" charset="0"/>
                            </a:rPr>
                            <a:t>SaO</a:t>
                          </a:r>
                          <a:r>
                            <a:rPr lang="en-US" sz="2000" dirty="0" smtClean="0">
                              <a:latin typeface="Times New Roman" panose="02020603050405020304" pitchFamily="18" charset="0"/>
                              <a:cs typeface="Times New Roman" panose="02020603050405020304" pitchFamily="18" charset="0"/>
                            </a:rPr>
                            <a:t>2</a:t>
                          </a:r>
                          <a:endParaRPr lang="en-US" sz="4000" dirty="0">
                            <a:latin typeface="Times New Roman" panose="02020603050405020304" pitchFamily="18" charset="0"/>
                            <a:cs typeface="Times New Roman" panose="02020603050405020304" pitchFamily="18" charset="0"/>
                          </a:endParaRPr>
                        </a:p>
                      </a:txBody>
                      <a:tcPr/>
                    </a:tc>
                    <a:tc>
                      <a:txBody>
                        <a:bodyPr/>
                        <a:lstStyle/>
                        <a:p>
                          <a:pPr algn="ctr"/>
                          <a:r>
                            <a:rPr lang="en-US" sz="4000" dirty="0" smtClean="0">
                              <a:latin typeface="Times New Roman" panose="02020603050405020304" pitchFamily="18" charset="0"/>
                              <a:cs typeface="Times New Roman" panose="02020603050405020304" pitchFamily="18" charset="0"/>
                            </a:rPr>
                            <a:t>Greater than 95%</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3757738"/>
                      </a:ext>
                    </a:extLst>
                  </a:tr>
                </a:tbl>
              </a:graphicData>
            </a:graphic>
          </p:graphicFrame>
        </mc:Fallback>
      </mc:AlternateContent>
    </p:spTree>
    <p:extLst>
      <p:ext uri="{BB962C8B-B14F-4D97-AF65-F5344CB8AC3E}">
        <p14:creationId xmlns:p14="http://schemas.microsoft.com/office/powerpoint/2010/main" val="154007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673" y="498763"/>
            <a:ext cx="10515600" cy="5761327"/>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gn="ctr">
              <a:buNone/>
            </a:pPr>
            <a:r>
              <a:rPr lang="en-US" sz="12800" b="1" dirty="0">
                <a:solidFill>
                  <a:srgbClr val="FF0000"/>
                </a:solidFill>
                <a:latin typeface="Times New Roman" panose="02020603050405020304" pitchFamily="18" charset="0"/>
                <a:cs typeface="Times New Roman" panose="02020603050405020304" pitchFamily="18" charset="0"/>
              </a:rPr>
              <a:t>Anatomic and Physiologic Overview</a:t>
            </a:r>
          </a:p>
          <a:p>
            <a:pPr marL="0" indent="0">
              <a:lnSpc>
                <a:spcPct val="150000"/>
              </a:lnSpc>
              <a:buNone/>
            </a:pPr>
            <a:r>
              <a:rPr lang="en-US" sz="10400" dirty="0">
                <a:latin typeface="Times New Roman" panose="02020603050405020304" pitchFamily="18" charset="0"/>
                <a:cs typeface="Times New Roman" panose="02020603050405020304" pitchFamily="18" charset="0"/>
              </a:rPr>
              <a:t>The respiratory system is composed of the upper and lower respiratory</a:t>
            </a:r>
            <a:br>
              <a:rPr lang="en-US" sz="10400" dirty="0">
                <a:latin typeface="Times New Roman" panose="02020603050405020304" pitchFamily="18" charset="0"/>
                <a:cs typeface="Times New Roman" panose="02020603050405020304" pitchFamily="18" charset="0"/>
              </a:rPr>
            </a:br>
            <a:r>
              <a:rPr lang="en-US" sz="10400" dirty="0">
                <a:latin typeface="Times New Roman" panose="02020603050405020304" pitchFamily="18" charset="0"/>
                <a:cs typeface="Times New Roman" panose="02020603050405020304" pitchFamily="18" charset="0"/>
              </a:rPr>
              <a:t>tracts. Together, the two tracts are responsible for </a:t>
            </a:r>
            <a:r>
              <a:rPr lang="en-US" sz="10400" b="1" dirty="0">
                <a:latin typeface="Times New Roman" panose="02020603050405020304" pitchFamily="18" charset="0"/>
                <a:cs typeface="Times New Roman" panose="02020603050405020304" pitchFamily="18" charset="0"/>
              </a:rPr>
              <a:t>ventilation </a:t>
            </a:r>
            <a:r>
              <a:rPr lang="en-US" sz="10400" dirty="0">
                <a:latin typeface="Times New Roman" panose="02020603050405020304" pitchFamily="18" charset="0"/>
                <a:cs typeface="Times New Roman" panose="02020603050405020304" pitchFamily="18" charset="0"/>
              </a:rPr>
              <a:t>(movement of air in and out of the airways). The upper respiratory tract, known as the upper airway, warms and filters inspired air so that the lower respiratory tract (the lungs) can accomplish gas exchange or diffusion. Gas exchange involves delivering oxygen to the tissues through the bloodstream and expelling waste gases, such as carbon dioxide, during expiration. The respiratory system depends on the cardiovascular system for perfusion, or blood flow through the pulmonary system</a:t>
            </a:r>
            <a:br>
              <a:rPr lang="en-US" sz="10400" b="1" dirty="0">
                <a:latin typeface="Times New Roman" panose="02020603050405020304" pitchFamily="18" charset="0"/>
                <a:cs typeface="Times New Roman" panose="02020603050405020304" pitchFamily="18" charset="0"/>
              </a:rPr>
            </a:b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782"/>
            <a:ext cx="10515600" cy="5775181"/>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lgn="ctr">
              <a:buNone/>
            </a:pPr>
            <a:r>
              <a:rPr lang="en-US" sz="12800" b="1" dirty="0">
                <a:solidFill>
                  <a:srgbClr val="1C3983"/>
                </a:solidFill>
                <a:latin typeface="Times New Roman" panose="02020603050405020304" pitchFamily="18" charset="0"/>
                <a:cs typeface="Times New Roman" panose="02020603050405020304" pitchFamily="18" charset="0"/>
              </a:rPr>
              <a:t>Anatomy of the Respiratory System</a:t>
            </a:r>
          </a:p>
          <a:p>
            <a:pPr marL="0" indent="0">
              <a:lnSpc>
                <a:spcPct val="170000"/>
              </a:lnSpc>
              <a:buNone/>
            </a:pPr>
            <a:r>
              <a:rPr lang="en-US" sz="9600" b="1" dirty="0">
                <a:solidFill>
                  <a:srgbClr val="FF0000"/>
                </a:solidFill>
                <a:latin typeface="Times New Roman" panose="02020603050405020304" pitchFamily="18" charset="0"/>
                <a:cs typeface="Times New Roman" panose="02020603050405020304" pitchFamily="18" charset="0"/>
              </a:rPr>
              <a:t>Upper Respiratory Tract</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Upper airway structures consist of the nose; paranasal sinuses; pharynx, tonsils, and adenoids; larynx; and trachea.</a:t>
            </a:r>
          </a:p>
          <a:p>
            <a:pPr marL="0" indent="0">
              <a:lnSpc>
                <a:spcPct val="150000"/>
              </a:lnSpc>
              <a:buNone/>
            </a:pPr>
            <a:r>
              <a:rPr lang="en-US" sz="9600" b="1" dirty="0">
                <a:solidFill>
                  <a:srgbClr val="FF0000"/>
                </a:solidFill>
                <a:latin typeface="Times New Roman" panose="02020603050405020304" pitchFamily="18" charset="0"/>
                <a:cs typeface="Times New Roman" panose="02020603050405020304" pitchFamily="18" charset="0"/>
              </a:rPr>
              <a:t>Lower Respiratory Tract</a:t>
            </a:r>
            <a:r>
              <a:rPr lang="en-US" sz="9600" dirty="0">
                <a:solidFill>
                  <a:srgbClr val="FF0000"/>
                </a:solidFill>
                <a:latin typeface="Times New Roman" panose="02020603050405020304" pitchFamily="18" charset="0"/>
                <a:cs typeface="Times New Roman" panose="02020603050405020304" pitchFamily="18" charset="0"/>
              </a:rPr>
              <a:t> </a:t>
            </a:r>
          </a:p>
          <a:p>
            <a:pPr marL="0" indent="0">
              <a:lnSpc>
                <a:spcPct val="220000"/>
              </a:lnSpc>
              <a:buNone/>
            </a:pPr>
            <a:r>
              <a:rPr lang="en-US" sz="9600" dirty="0">
                <a:latin typeface="Times New Roman" panose="02020603050405020304" pitchFamily="18" charset="0"/>
                <a:cs typeface="Times New Roman" panose="02020603050405020304" pitchFamily="18" charset="0"/>
              </a:rPr>
              <a:t>The lower respiratory tract consists of the bronchi, bronchioles, alveolar ducts, and alveoli. Except for the right and left mainstem bronchi, all lower airway structures are found within the lungs. The right lung is divided into 3 lobes (upper, middle, and lower) and the left lung into 2 lobes (upper and lower) </a:t>
            </a:r>
            <a:br>
              <a:rPr lang="en-US" sz="9600" dirty="0">
                <a:latin typeface="Times New Roman" panose="02020603050405020304" pitchFamily="18" charset="0"/>
                <a:cs typeface="Times New Roman" panose="02020603050405020304" pitchFamily="18" charset="0"/>
              </a:rPr>
            </a:br>
            <a:r>
              <a:rPr lang="en-US" dirty="0"/>
              <a:t> </a:t>
            </a:r>
            <a:br>
              <a:rPr lang="en-US" dirty="0"/>
            </a:br>
            <a:endParaRPr lang="en-US" b="1" dirty="0">
              <a:solidFill>
                <a:srgbClr val="1C3983"/>
              </a:solidFill>
              <a:latin typeface="Times New Roman" panose="02020603050405020304" pitchFamily="18" charset="0"/>
              <a:cs typeface="Times New Roman" panose="02020603050405020304" pitchFamily="18" charset="0"/>
            </a:endParaRPr>
          </a:p>
          <a:p>
            <a:pPr marL="0" indent="0">
              <a:buNone/>
            </a:pPr>
            <a:r>
              <a:rPr lang="en-US" dirty="0"/>
              <a:t> </a:t>
            </a:r>
            <a:br>
              <a:rPr lang="en-US" dirty="0"/>
            </a:br>
            <a:endParaRPr lang="en-US" dirty="0"/>
          </a:p>
        </p:txBody>
      </p:sp>
    </p:spTree>
    <p:extLst>
      <p:ext uri="{BB962C8B-B14F-4D97-AF65-F5344CB8AC3E}">
        <p14:creationId xmlns:p14="http://schemas.microsoft.com/office/powerpoint/2010/main" val="321894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08364" y="512619"/>
            <a:ext cx="9906000" cy="5666509"/>
          </a:xfrm>
          <a:prstGeom prst="rect">
            <a:avLst/>
          </a:prstGeom>
          <a:ln>
            <a:solidFill>
              <a:schemeClr val="tx1"/>
            </a:solidFill>
          </a:ln>
        </p:spPr>
      </p:pic>
    </p:spTree>
    <p:extLst>
      <p:ext uri="{BB962C8B-B14F-4D97-AF65-F5344CB8AC3E}">
        <p14:creationId xmlns:p14="http://schemas.microsoft.com/office/powerpoint/2010/main" val="294472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944"/>
            <a:ext cx="10515600" cy="6109855"/>
          </a:xfrm>
        </p:spPr>
        <p:style>
          <a:lnRef idx="2">
            <a:schemeClr val="dk1"/>
          </a:lnRef>
          <a:fillRef idx="1">
            <a:schemeClr val="lt1"/>
          </a:fillRef>
          <a:effectRef idx="0">
            <a:schemeClr val="dk1"/>
          </a:effectRef>
          <a:fontRef idx="minor">
            <a:schemeClr val="dk1"/>
          </a:fontRef>
        </p:style>
        <p:txBody>
          <a:bodyPr>
            <a:normAutofit fontScale="32500" lnSpcReduction="20000"/>
          </a:bodyPr>
          <a:lstStyle/>
          <a:p>
            <a:pPr marL="0" indent="0" algn="ctr">
              <a:buNone/>
            </a:pPr>
            <a:r>
              <a:rPr lang="en-US" sz="9800" b="1" dirty="0">
                <a:solidFill>
                  <a:srgbClr val="FF0000"/>
                </a:solidFill>
                <a:latin typeface="Times New Roman" panose="02020603050405020304" pitchFamily="18" charset="0"/>
                <a:cs typeface="Times New Roman" panose="02020603050405020304" pitchFamily="18" charset="0"/>
              </a:rPr>
              <a:t>Common Symptoms</a:t>
            </a:r>
          </a:p>
          <a:p>
            <a:pPr marL="0" indent="0">
              <a:buNone/>
            </a:pPr>
            <a:r>
              <a:rPr lang="en-US" sz="8600" dirty="0">
                <a:solidFill>
                  <a:srgbClr val="FF0000"/>
                </a:solidFill>
                <a:latin typeface="Times New Roman" panose="02020603050405020304" pitchFamily="18" charset="0"/>
                <a:cs typeface="Times New Roman" panose="02020603050405020304" pitchFamily="18" charset="0"/>
              </a:rPr>
              <a:t>1- Dyspnea</a:t>
            </a:r>
          </a:p>
          <a:p>
            <a:pPr marL="0" indent="0" algn="l">
              <a:lnSpc>
                <a:spcPct val="150000"/>
              </a:lnSpc>
              <a:buNone/>
            </a:pPr>
            <a:r>
              <a:rPr lang="en-US" sz="7400" b="1" dirty="0">
                <a:latin typeface="Times New Roman" panose="02020603050405020304" pitchFamily="18" charset="0"/>
                <a:cs typeface="Times New Roman" panose="02020603050405020304" pitchFamily="18" charset="0"/>
              </a:rPr>
              <a:t>Dyspnea </a:t>
            </a:r>
            <a:r>
              <a:rPr lang="en-US" sz="7400" dirty="0">
                <a:latin typeface="Times New Roman" panose="02020603050405020304" pitchFamily="18" charset="0"/>
                <a:cs typeface="Times New Roman" panose="02020603050405020304" pitchFamily="18" charset="0"/>
              </a:rPr>
              <a:t>(subjective feeling of difficult, breathlessness, shortness of breath) is a multidimensional symptom common to many pulmonary and cardiac disorders. Dyspnea may also be associated with allergic reactions, anemia, neurologic or neuromuscular disorders, trauma, and advanced disease, and is common at the end of life. Dyspnea can also occur after exercise in people without disease.</a:t>
            </a:r>
            <a:r>
              <a:rPr lang="en-US" sz="7400" dirty="0"/>
              <a:t> </a:t>
            </a:r>
            <a:r>
              <a:rPr lang="en-US" sz="7400" dirty="0">
                <a:latin typeface="Times New Roman" panose="02020603050405020304" pitchFamily="18" charset="0"/>
                <a:cs typeface="Times New Roman" panose="02020603050405020304" pitchFamily="18" charset="0"/>
              </a:rPr>
              <a:t>In general, acute diseases of the lungs produce a more severe grade of dyspnea than do chronic diseases. Sudden dyspnea in a healthy person may indicate pneumothorax (air in the pleural cavity), acute respiratory obstruction, allergic reaction, or myocardial infarction. </a:t>
            </a:r>
            <a:br>
              <a:rPr lang="en-US" sz="7400" dirty="0">
                <a:latin typeface="Times New Roman" panose="02020603050405020304" pitchFamily="18" charset="0"/>
                <a:cs typeface="Times New Roman" panose="02020603050405020304" pitchFamily="18" charset="0"/>
              </a:rPr>
            </a:br>
            <a:r>
              <a:rPr lang="en-US" sz="3800" dirty="0">
                <a:latin typeface="Times New Roman" panose="02020603050405020304" pitchFamily="18" charset="0"/>
                <a:cs typeface="Times New Roman" panose="02020603050405020304" pitchFamily="18" charset="0"/>
              </a:rPr>
              <a:t> </a:t>
            </a:r>
            <a:br>
              <a:rPr lang="en-US" sz="3800" dirty="0"/>
            </a:br>
            <a:r>
              <a:rPr lang="en-US" sz="3200" dirty="0">
                <a:solidFill>
                  <a:srgbClr val="FF0000"/>
                </a:solidFill>
                <a:latin typeface="Times New Roman" panose="02020603050405020304" pitchFamily="18" charset="0"/>
                <a:cs typeface="Times New Roman" panose="02020603050405020304" pitchFamily="18" charset="0"/>
              </a:rPr>
              <a:t> </a:t>
            </a:r>
            <a:br>
              <a:rPr lang="en-US" sz="3200" dirty="0"/>
            </a:br>
            <a:endParaRPr lang="en-US" sz="3200" dirty="0"/>
          </a:p>
        </p:txBody>
      </p:sp>
    </p:spTree>
    <p:extLst>
      <p:ext uri="{BB962C8B-B14F-4D97-AF65-F5344CB8AC3E}">
        <p14:creationId xmlns:p14="http://schemas.microsoft.com/office/powerpoint/2010/main" val="271687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474" y="360218"/>
            <a:ext cx="11333018" cy="5816745"/>
          </a:xfrm>
        </p:spPr>
        <p:style>
          <a:lnRef idx="2">
            <a:schemeClr val="dk1"/>
          </a:lnRef>
          <a:fillRef idx="1">
            <a:schemeClr val="lt1"/>
          </a:fillRef>
          <a:effectRef idx="0">
            <a:schemeClr val="dk1"/>
          </a:effectRef>
          <a:fontRef idx="minor">
            <a:schemeClr val="dk1"/>
          </a:fontRef>
        </p:style>
        <p:txBody>
          <a:bodyPr>
            <a:normAutofit fontScale="92500"/>
          </a:bodyPr>
          <a:lstStyle/>
          <a:p>
            <a:pPr marL="0" indent="0">
              <a:lnSpc>
                <a:spcPct val="150000"/>
              </a:lnSpc>
              <a:buNone/>
            </a:pPr>
            <a:r>
              <a:rPr lang="en-US" dirty="0">
                <a:latin typeface="Times New Roman" panose="02020603050405020304" pitchFamily="18" charset="0"/>
                <a:cs typeface="Times New Roman" panose="02020603050405020304" pitchFamily="18" charset="0"/>
              </a:rPr>
              <a:t>In immobilized patients, sudden dyspnea may denote pulmonary embolism (PE). Dyspnea and </a:t>
            </a:r>
            <a:r>
              <a:rPr lang="en-US" b="1" dirty="0">
                <a:latin typeface="Times New Roman" panose="02020603050405020304" pitchFamily="18" charset="0"/>
                <a:cs typeface="Times New Roman" panose="02020603050405020304" pitchFamily="18" charset="0"/>
              </a:rPr>
              <a:t>tachypnea </a:t>
            </a:r>
            <a:r>
              <a:rPr lang="en-US" dirty="0">
                <a:latin typeface="Times New Roman" panose="02020603050405020304" pitchFamily="18" charset="0"/>
                <a:cs typeface="Times New Roman" panose="02020603050405020304" pitchFamily="18" charset="0"/>
              </a:rPr>
              <a:t>(abnormally rapid respirations) accompanied by progressive </a:t>
            </a:r>
            <a:r>
              <a:rPr lang="en-US" b="1" dirty="0">
                <a:latin typeface="Times New Roman" panose="02020603050405020304" pitchFamily="18" charset="0"/>
                <a:cs typeface="Times New Roman" panose="02020603050405020304" pitchFamily="18" charset="0"/>
              </a:rPr>
              <a:t>hypoxemia </a:t>
            </a:r>
            <a:r>
              <a:rPr lang="en-US" dirty="0">
                <a:latin typeface="Times New Roman" panose="02020603050405020304" pitchFamily="18" charset="0"/>
                <a:cs typeface="Times New Roman" panose="02020603050405020304" pitchFamily="18" charset="0"/>
              </a:rPr>
              <a:t>(low blood oxygen level) in a person who has recently experienced lung trauma, shock, cardiopulmonary bypass, or multiple blood transfusions may signal ARDS. </a:t>
            </a:r>
            <a:r>
              <a:rPr lang="en-US" b="1" dirty="0">
                <a:latin typeface="Times New Roman" panose="02020603050405020304" pitchFamily="18" charset="0"/>
                <a:cs typeface="Times New Roman" panose="02020603050405020304" pitchFamily="18" charset="0"/>
              </a:rPr>
              <a:t>Orthopnea </a:t>
            </a:r>
            <a:r>
              <a:rPr lang="en-US" dirty="0">
                <a:latin typeface="Times New Roman" panose="02020603050405020304" pitchFamily="18" charset="0"/>
                <a:cs typeface="Times New Roman" panose="02020603050405020304" pitchFamily="18" charset="0"/>
              </a:rPr>
              <a:t>(shortness of breath when lying flat, relieved by sitting or standing) may be found in patients with heart disease and occasionally in patients with chronic obstructive pulmonary disease (COPD); dyspnea with an expiratory wheeze occurs with COPD.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35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073"/>
            <a:ext cx="10515600" cy="580289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11200" b="1" dirty="0">
                <a:solidFill>
                  <a:srgbClr val="FF0000"/>
                </a:solidFill>
                <a:latin typeface="Times New Roman" panose="02020603050405020304" pitchFamily="18" charset="0"/>
                <a:cs typeface="Times New Roman" panose="02020603050405020304" pitchFamily="18" charset="0"/>
              </a:rPr>
              <a:t>2- Cough </a:t>
            </a:r>
          </a:p>
          <a:p>
            <a:pPr marL="0" indent="0">
              <a:lnSpc>
                <a:spcPct val="170000"/>
              </a:lnSpc>
              <a:buNone/>
            </a:pPr>
            <a:r>
              <a:rPr lang="en-US" sz="9600" dirty="0">
                <a:latin typeface="Times New Roman" panose="02020603050405020304" pitchFamily="18" charset="0"/>
                <a:cs typeface="Times New Roman" panose="02020603050405020304" pitchFamily="18" charset="0"/>
              </a:rPr>
              <a:t>Cough is a reflex that protects the lungs from the accumulation of secretions or the inhalation of foreign bodies. Its presence or absence can be a diagnostic clue because some disorders cause coughing and others suppress it. The cough reflex may be impaired by weakness or paralysis of the respiratory muscles, prolonged inactivity, the presence of a nasogastric tube, or depressed function of the brain’s medullary centers (e.g., anesthesia, brain disorders). Cough results from irritation or inflammation of the mucous membranes anywhere in the respiratory tract and is associated with multiple pulmonary disorders. Mucus, pus, blood, or an airborne irritant, such as smoke or a gas, may stimulate the cough reflex. </a:t>
            </a:r>
            <a:br>
              <a:rPr lang="en-US" sz="3000" dirty="0"/>
            </a:br>
            <a:br>
              <a:rPr lang="en-US" dirty="0"/>
            </a:br>
            <a:endParaRPr lang="en-US" dirty="0"/>
          </a:p>
        </p:txBody>
      </p:sp>
    </p:spTree>
    <p:extLst>
      <p:ext uri="{BB962C8B-B14F-4D97-AF65-F5344CB8AC3E}">
        <p14:creationId xmlns:p14="http://schemas.microsoft.com/office/powerpoint/2010/main" val="192166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508"/>
            <a:ext cx="11305309" cy="6220691"/>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50000"/>
              </a:lnSpc>
              <a:buNone/>
            </a:pPr>
            <a:r>
              <a:rPr lang="en-US" sz="2600" dirty="0">
                <a:latin typeface="Times New Roman" panose="02020603050405020304" pitchFamily="18" charset="0"/>
                <a:cs typeface="Times New Roman" panose="02020603050405020304" pitchFamily="18" charset="0"/>
              </a:rPr>
              <a:t>Common causes of cough include asthma, gastrointestinal reflux disease, infection, and side effects of medications, such as angiotensin-converting enzyme (ACE) inhibitors. To help determine the cause of the cough, the nurse inquires about the onset and time of coughing. Coughing at night may indicate the onset of left-sided heart failure or bronchial asthma. A cough in the morning with sputum production may indicate bronchitis. A cough that worsens when the patient is supine suggests postnasal drip (rhinosinusitis). Coughing after food intake may indicate aspiration of material into the tracheobronchial tree. A cough of recent onset is usually from an acute infection. </a:t>
            </a:r>
            <a:br>
              <a:rPr lang="en-US" sz="26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41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7" y="332508"/>
            <a:ext cx="11083637" cy="6165273"/>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50000"/>
              </a:lnSpc>
              <a:buNone/>
            </a:pPr>
            <a:r>
              <a:rPr lang="en-US" dirty="0">
                <a:latin typeface="Times New Roman" panose="02020603050405020304" pitchFamily="18" charset="0"/>
                <a:cs typeface="Times New Roman" panose="02020603050405020304" pitchFamily="18" charset="0"/>
              </a:rPr>
              <a:t>The nurse assesses the character of the cough and associated symptoms. A dry, irritative cough is characteristic of an upper respiratory tract infection of viral origin, or it may be a side effect of ACE inhibitor therapy. An irritative, high-pitched cough can be caused by laryngotracheitis. A brassy cough is the result of a tracheal lesion, and a severe or changing cough may indicate bronchogenic carcinoma. Pleuritic chest pain that accompanies coughing may indicate pleural or chest wall (musculoskeletal) involvement. Violent coughing causes bronchial spasm, obstruction, and further irritation of the bronchi and may result in syncope (fainting).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805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1544</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Respiratory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Maher</dc:creator>
  <cp:lastModifiedBy>dell</cp:lastModifiedBy>
  <cp:revision>35</cp:revision>
  <dcterms:created xsi:type="dcterms:W3CDTF">2021-10-06T21:45:40Z</dcterms:created>
  <dcterms:modified xsi:type="dcterms:W3CDTF">2022-10-08T16:45:14Z</dcterms:modified>
</cp:coreProperties>
</file>